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02438" cy="99345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795">
          <p15:clr>
            <a:srgbClr val="A4A3A4"/>
          </p15:clr>
        </p15:guide>
        <p15:guide id="5" orient="horz" pos="2886">
          <p15:clr>
            <a:srgbClr val="A4A3A4"/>
          </p15:clr>
        </p15:guide>
        <p15:guide id="6" orient="horz" pos="3022">
          <p15:clr>
            <a:srgbClr val="A4A3A4"/>
          </p15:clr>
        </p15:guide>
        <p15:guide id="7" pos="1565">
          <p15:clr>
            <a:srgbClr val="A4A3A4"/>
          </p15:clr>
        </p15:guide>
        <p15:guide id="8" pos="3878">
          <p15:clr>
            <a:srgbClr val="A4A3A4"/>
          </p15:clr>
        </p15:guide>
        <p15:guide id="9" pos="3969">
          <p15:clr>
            <a:srgbClr val="A4A3A4"/>
          </p15:clr>
        </p15:guide>
        <p15:guide id="10" pos="2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gxeFhHSfqmi5SfS3fmcWS47FBp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0206DC-E9B5-43CA-8307-230004C4CE73}">
  <a:tblStyle styleId="{B80206DC-E9B5-43CA-8307-230004C4C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22FEDA-D7F4-47B0-A4BB-F3F2A7D9B9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36"/>
    <p:restoredTop sz="94710"/>
  </p:normalViewPr>
  <p:slideViewPr>
    <p:cSldViewPr snapToGrid="0">
      <p:cViewPr varScale="1">
        <p:scale>
          <a:sx n="104" d="100"/>
          <a:sy n="104" d="100"/>
        </p:scale>
        <p:origin x="1422" y="114"/>
      </p:cViewPr>
      <p:guideLst>
        <p:guide orient="horz" pos="1026"/>
        <p:guide orient="horz" pos="2069"/>
        <p:guide orient="horz" pos="2160"/>
        <p:guide orient="horz" pos="2795"/>
        <p:guide orient="horz" pos="2886"/>
        <p:guide orient="horz" pos="3022"/>
        <p:guide pos="1565"/>
        <p:guide pos="3878"/>
        <p:guide pos="3969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9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3141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33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oogle Shape;21;p19"/>
          <p:cNvGraphicFramePr/>
          <p:nvPr/>
        </p:nvGraphicFramePr>
        <p:xfrm>
          <a:off x="346075" y="457200"/>
          <a:ext cx="8416925" cy="489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416925" imgH="4891088" progId="Photoshop.Image.7">
                  <p:embed/>
                </p:oleObj>
              </mc:Choice>
              <mc:Fallback>
                <p:oleObj r:id="rId2" imgW="8416925" imgH="4891088" progId="Photoshop.Image.7">
                  <p:embed/>
                  <p:pic>
                    <p:nvPicPr>
                      <p:cNvPr id="21" name="Google Shape;21;p1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346075" y="457200"/>
                        <a:ext cx="8416925" cy="489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19"/>
          <p:cNvSpPr/>
          <p:nvPr/>
        </p:nvSpPr>
        <p:spPr>
          <a:xfrm>
            <a:off x="357188" y="457200"/>
            <a:ext cx="8405812" cy="59436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9" descr="03_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988" y="4949825"/>
            <a:ext cx="749300" cy="92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19"/>
          <p:cNvCxnSpPr/>
          <p:nvPr/>
        </p:nvCxnSpPr>
        <p:spPr>
          <a:xfrm>
            <a:off x="1728788" y="5283200"/>
            <a:ext cx="6731000" cy="47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19"/>
          <p:cNvSpPr txBox="1">
            <a:spLocks noGrp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280"/>
              </a:spcBef>
              <a:spcAft>
                <a:spcPts val="0"/>
              </a:spcAft>
              <a:buSzPts val="1400"/>
              <a:buFont typeface="Noto Sans Symbols"/>
              <a:buNone/>
              <a:defRPr sz="1400">
                <a:solidFill>
                  <a:srgbClr val="000000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dt" idx="10"/>
          </p:nvPr>
        </p:nvSpPr>
        <p:spPr>
          <a:xfrm>
            <a:off x="17907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ftr" idx="11"/>
          </p:nvPr>
        </p:nvSpPr>
        <p:spPr>
          <a:xfrm>
            <a:off x="3124200" y="6477000"/>
            <a:ext cx="223988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ldNum" idx="12"/>
          </p:nvPr>
        </p:nvSpPr>
        <p:spPr>
          <a:xfrm>
            <a:off x="4788024" y="648073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0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" name="Google Shape;33;p20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24200" imgH="2782887" progId="Photoshop.Image.7">
                  <p:embed/>
                </p:oleObj>
              </mc:Choice>
              <mc:Fallback>
                <p:oleObj r:id="rId2" imgW="3124200" imgH="2782887" progId="Photoshop.Image.7">
                  <p:embed/>
                  <p:pic>
                    <p:nvPicPr>
                      <p:cNvPr id="33" name="Google Shape;33;p20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Google Shape;34;p20" descr="03_back_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0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20" descr="03_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500034" y="1428736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  <a:defRPr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⮚"/>
              <a:defRPr sz="18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Noto Sans Symbols"/>
              <a:buChar char="✔"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Malgun Gothic"/>
              <a:buChar char="–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0" name="Google Shape;4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3988" y="6502400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0"/>
          <p:cNvSpPr txBox="1"/>
          <p:nvPr/>
        </p:nvSpPr>
        <p:spPr>
          <a:xfrm>
            <a:off x="3371850" y="6496661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>
  <p:cSld name="TAB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827584" y="332656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3336413" y="6494033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8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Google Shape;12;p18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24200" imgH="2782887" progId="Photoshop.Image.7">
                  <p:embed/>
                </p:oleObj>
              </mc:Choice>
              <mc:Fallback>
                <p:oleObj r:id="rId5" imgW="3124200" imgH="2782887" progId="Photoshop.Image.7">
                  <p:embed/>
                  <p:pic>
                    <p:nvPicPr>
                      <p:cNvPr id="12" name="Google Shape;12;p1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oogle Shape;13;p18" descr="03_back_b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8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❖"/>
              <a:defRPr sz="20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–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»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7" name="Google Shape;17;p18" descr="03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1519" y="6499343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3327714" y="644048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kcom2023CD/GoldenClini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2BE07D-11FF-E7E7-1A32-E8736940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93" y="4845112"/>
            <a:ext cx="1221607" cy="1030623"/>
          </a:xfrm>
          <a:prstGeom prst="rect">
            <a:avLst/>
          </a:prstGeom>
        </p:spPr>
      </p:pic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2411760" y="2565400"/>
            <a:ext cx="6192688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전국 일주 애플리케이션, 방방곡곡</a:t>
            </a:r>
            <a:br>
              <a:rPr lang="ko-KR" b="0"/>
            </a:br>
            <a:r>
              <a:rPr lang="ko-KR" sz="2000" b="0"/>
              <a:t>Application for round the country trip, BBGG</a:t>
            </a:r>
            <a:endParaRPr sz="24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5364285" y="5257638"/>
            <a:ext cx="3363789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지도교수 : 전광일 (서명)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(팀장)	학번 2019152005 이름 권태우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2017154032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이현구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2019150044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최유빈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2019152050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유하임</a:t>
            </a:r>
            <a:endParaRPr sz="1200" b="0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39750" y="5949950"/>
            <a:ext cx="1620838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종합설계제안서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4156075" y="1124744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종합설계 제안서</a:t>
            </a:r>
            <a:endParaRPr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2209094" y="5972259"/>
            <a:ext cx="18549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12월 23일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683568" y="260350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방법 및 환경</a:t>
            </a:r>
            <a:endParaRPr/>
          </a:p>
        </p:txBody>
      </p:sp>
      <p:sp>
        <p:nvSpPr>
          <p:cNvPr id="153" name="Google Shape;153;p12"/>
          <p:cNvSpPr txBox="1">
            <a:spLocks noGrp="1"/>
          </p:cNvSpPr>
          <p:nvPr>
            <p:ph type="body" idx="1"/>
          </p:nvPr>
        </p:nvSpPr>
        <p:spPr>
          <a:xfrm>
            <a:off x="500063" y="895350"/>
            <a:ext cx="8229600" cy="421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sz="2000" dirty="0"/>
              <a:t>개발 방법</a:t>
            </a:r>
            <a:r>
              <a:rPr lang="ko-KR" b="0" dirty="0"/>
              <a:t>   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dirty="0"/>
          </a:p>
        </p:txBody>
      </p:sp>
      <p:sp>
        <p:nvSpPr>
          <p:cNvPr id="154" name="Google Shape;154;p1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2" name="Picture 2" descr="Agile - Free arrows icons">
            <a:extLst>
              <a:ext uri="{FF2B5EF4-FFF2-40B4-BE49-F238E27FC236}">
                <a16:creationId xmlns:a16="http://schemas.microsoft.com/office/drawing/2014/main" id="{DB266BC9-2F6B-7723-1FF4-DCB341AF7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26449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Java Logo PNG Transparent (1) – Brands Logos">
            <a:extLst>
              <a:ext uri="{FF2B5EF4-FFF2-40B4-BE49-F238E27FC236}">
                <a16:creationId xmlns:a16="http://schemas.microsoft.com/office/drawing/2014/main" id="{16B88EF6-C870-32FC-B0DF-B4220F91B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0265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wift Logo transparent PNG - StickPNG">
            <a:extLst>
              <a:ext uri="{FF2B5EF4-FFF2-40B4-BE49-F238E27FC236}">
                <a16:creationId xmlns:a16="http://schemas.microsoft.com/office/drawing/2014/main" id="{3CA34327-BF89-37DF-F80A-8AACE601A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333" y="1326449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pi - 무료 컴퓨터개 아이콘">
            <a:extLst>
              <a:ext uri="{FF2B5EF4-FFF2-40B4-BE49-F238E27FC236}">
                <a16:creationId xmlns:a16="http://schemas.microsoft.com/office/drawing/2014/main" id="{CCE3F40A-610A-DC94-D494-CD82181AC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098" y="1316829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방법 및 환경</a:t>
            </a:r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body" idx="1"/>
          </p:nvPr>
        </p:nvSpPr>
        <p:spPr>
          <a:xfrm>
            <a:off x="457200" y="1202230"/>
            <a:ext cx="8229600" cy="430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</a:pPr>
            <a:r>
              <a:rPr lang="ko-KR" dirty="0"/>
              <a:t>개발 환경</a:t>
            </a:r>
            <a:endParaRPr dirty="0"/>
          </a:p>
          <a:p>
            <a:pPr marL="342900" lvl="0" indent="-342900" algn="l" rtl="0">
              <a:spcBef>
                <a:spcPts val="210"/>
              </a:spcBef>
              <a:spcAft>
                <a:spcPts val="0"/>
              </a:spcAft>
              <a:buSzPts val="1050"/>
              <a:buFont typeface="Noto Sans Symbols"/>
              <a:buNone/>
            </a:pPr>
            <a:r>
              <a:rPr lang="ko-KR" sz="1050" dirty="0"/>
              <a:t>	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dirty="0"/>
          </a:p>
        </p:txBody>
      </p:sp>
      <p:sp>
        <p:nvSpPr>
          <p:cNvPr id="161" name="Google Shape;161;p13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9EC402-743D-CA9C-0802-10CD00930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38094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B204690-C2D6-D094-6F7A-4AC55F145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784" y="2519719"/>
            <a:ext cx="2160000" cy="3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F35F24E-7846-4F77-0388-CB47E2A6C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844536"/>
            <a:ext cx="2160000" cy="5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504747B-DD76-B540-EEE2-5484EB8B9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784" y="4858035"/>
            <a:ext cx="2160000" cy="55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GitHub Logo, symbol, meaning, history, PNG, brand">
            <a:extLst>
              <a:ext uri="{FF2B5EF4-FFF2-40B4-BE49-F238E27FC236}">
                <a16:creationId xmlns:a16="http://schemas.microsoft.com/office/drawing/2014/main" id="{89EC2133-5AE6-698A-E33C-BAAFD1E25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768" y="4528222"/>
            <a:ext cx="2160000" cy="12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업무 분담</a:t>
            </a:r>
            <a:endParaRPr/>
          </a:p>
        </p:txBody>
      </p:sp>
      <p:graphicFrame>
        <p:nvGraphicFramePr>
          <p:cNvPr id="168" name="Google Shape;168;p14"/>
          <p:cNvGraphicFramePr/>
          <p:nvPr>
            <p:extLst>
              <p:ext uri="{D42A27DB-BD31-4B8C-83A1-F6EECF244321}">
                <p14:modId xmlns:p14="http://schemas.microsoft.com/office/powerpoint/2010/main" val="2664648543"/>
              </p:ext>
            </p:extLst>
          </p:nvPr>
        </p:nvGraphicFramePr>
        <p:xfrm>
          <a:off x="740102" y="1434852"/>
          <a:ext cx="7663795" cy="4019118"/>
        </p:xfrm>
        <a:graphic>
          <a:graphicData uri="http://schemas.openxmlformats.org/drawingml/2006/table">
            <a:tbl>
              <a:tblPr>
                <a:noFill/>
                <a:tableStyleId>{7322FEDA-D7F4-47B0-A4BB-F3F2A7D9B905}</a:tableStyleId>
              </a:tblPr>
              <a:tblGrid>
                <a:gridCol w="96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17846114"/>
                    </a:ext>
                  </a:extLst>
                </a:gridCol>
                <a:gridCol w="1713563">
                  <a:extLst>
                    <a:ext uri="{9D8B030D-6E8A-4147-A177-3AD203B41FA5}">
                      <a16:colId xmlns:a16="http://schemas.microsoft.com/office/drawing/2014/main" val="2094029518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3276500741"/>
                    </a:ext>
                  </a:extLst>
                </a:gridCol>
              </a:tblGrid>
              <a:tr h="56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endParaRPr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권태우</a:t>
                      </a: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이현구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최유빈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유하임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자료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수집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Swift 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기술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DDDDD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Swift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연관성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지역, 관광지 및 맛집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설계</a:t>
                      </a: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iOS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개발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DB-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연동</a:t>
                      </a:r>
                      <a:endParaRPr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단위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DB,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명소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맛집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 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테스트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작동/제어 테스트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 작동/제어 테스트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통합 테스트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유지 보수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9" name="Google Shape;169;p1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종합설계 수행일정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999870"/>
            <a:ext cx="7734300" cy="51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>
            <a:off x="500063" y="1125538"/>
            <a:ext cx="8229600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</a:pPr>
            <a:r>
              <a:rPr lang="ko-KR">
                <a:solidFill>
                  <a:srgbClr val="0000FF"/>
                </a:solidFill>
              </a:rPr>
              <a:t>https://</a:t>
            </a:r>
            <a:r>
              <a:rPr lang="ko-KR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github.com/tukcom2023CD/GoldenClinic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3" name="Google Shape;183;p1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563" y="1700225"/>
            <a:ext cx="6910868" cy="467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23E0F8-AAE1-67AA-5192-EC402960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3147219"/>
            <a:ext cx="4648200" cy="563562"/>
          </a:xfrm>
        </p:spPr>
        <p:txBody>
          <a:bodyPr/>
          <a:lstStyle/>
          <a:p>
            <a:pPr algn="ctr"/>
            <a:r>
              <a:rPr lang="ko-KR" altLang="en-US" dirty="0"/>
              <a:t>고맙습니다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1449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51816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Malgun Gothic"/>
                <a:ea typeface="Malgun Gothic"/>
                <a:cs typeface="Malgun Gothic"/>
                <a:sym typeface="Malgun Gothic"/>
              </a:rPr>
              <a:t>차        례</a:t>
            </a:r>
            <a:endParaRPr sz="3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" name="Google Shape;62;p2"/>
          <p:cNvGrpSpPr/>
          <p:nvPr/>
        </p:nvGrpSpPr>
        <p:grpSpPr>
          <a:xfrm>
            <a:off x="2133600" y="1143000"/>
            <a:ext cx="4724400" cy="685800"/>
            <a:chOff x="2133600" y="1143000"/>
            <a:chExt cx="4724400" cy="685800"/>
          </a:xfrm>
        </p:grpSpPr>
        <p:sp>
          <p:nvSpPr>
            <p:cNvPr id="63" name="Google Shape;63;p2"/>
            <p:cNvSpPr/>
            <p:nvPr/>
          </p:nvSpPr>
          <p:spPr>
            <a:xfrm>
              <a:off x="2514600" y="1262063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33600" y="1143000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2"/>
            <p:cNvSpPr txBox="1"/>
            <p:nvPr/>
          </p:nvSpPr>
          <p:spPr>
            <a:xfrm>
              <a:off x="2968625" y="1308100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개 요</a:t>
              </a: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2133600" y="1663700"/>
            <a:ext cx="4724400" cy="685800"/>
            <a:chOff x="2133600" y="1635218"/>
            <a:chExt cx="4724400" cy="685800"/>
          </a:xfrm>
        </p:grpSpPr>
        <p:sp>
          <p:nvSpPr>
            <p:cNvPr id="67" name="Google Shape;67;p2"/>
            <p:cNvSpPr/>
            <p:nvPr/>
          </p:nvSpPr>
          <p:spPr>
            <a:xfrm>
              <a:off x="2514600" y="1766981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50000">
                  <a:srgbClr val="E5EDFA"/>
                </a:gs>
                <a:gs pos="100000">
                  <a:schemeClr val="accent1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133600" y="1635218"/>
              <a:ext cx="685800" cy="6858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2968625" y="181292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009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관련 연구 및 사례</a:t>
              </a:r>
              <a:endParaRPr/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2133600" y="2260600"/>
            <a:ext cx="4724400" cy="685800"/>
            <a:chOff x="2133600" y="2208213"/>
            <a:chExt cx="4724400" cy="685800"/>
          </a:xfrm>
        </p:grpSpPr>
        <p:sp>
          <p:nvSpPr>
            <p:cNvPr id="71" name="Google Shape;71;p2"/>
            <p:cNvSpPr/>
            <p:nvPr/>
          </p:nvSpPr>
          <p:spPr>
            <a:xfrm>
              <a:off x="2514600" y="2276476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33600" y="2208213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2"/>
            <p:cNvSpPr txBox="1"/>
            <p:nvPr/>
          </p:nvSpPr>
          <p:spPr>
            <a:xfrm>
              <a:off x="2968625" y="2322513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목표</a:t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133600" y="2759075"/>
            <a:ext cx="4724400" cy="685800"/>
            <a:chOff x="2133600" y="2659063"/>
            <a:chExt cx="4724400" cy="685800"/>
          </a:xfrm>
        </p:grpSpPr>
        <p:sp>
          <p:nvSpPr>
            <p:cNvPr id="75" name="Google Shape;75;p2"/>
            <p:cNvSpPr/>
            <p:nvPr/>
          </p:nvSpPr>
          <p:spPr>
            <a:xfrm>
              <a:off x="2514600" y="2776538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33600" y="2659063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77;p2"/>
            <p:cNvSpPr txBox="1"/>
            <p:nvPr/>
          </p:nvSpPr>
          <p:spPr>
            <a:xfrm>
              <a:off x="2968625" y="282257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내용</a:t>
              </a:r>
              <a:endParaRPr/>
            </a:p>
          </p:txBody>
        </p:sp>
      </p:grpSp>
      <p:grpSp>
        <p:nvGrpSpPr>
          <p:cNvPr id="78" name="Google Shape;78;p2"/>
          <p:cNvGrpSpPr/>
          <p:nvPr/>
        </p:nvGrpSpPr>
        <p:grpSpPr>
          <a:xfrm>
            <a:off x="2133600" y="3308350"/>
            <a:ext cx="4724400" cy="685800"/>
            <a:chOff x="2133600" y="3175347"/>
            <a:chExt cx="4724400" cy="685800"/>
          </a:xfrm>
        </p:grpSpPr>
        <p:sp>
          <p:nvSpPr>
            <p:cNvPr id="79" name="Google Shape;79;p2"/>
            <p:cNvSpPr/>
            <p:nvPr/>
          </p:nvSpPr>
          <p:spPr>
            <a:xfrm>
              <a:off x="2514600" y="3294410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133600" y="3175347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81;p2"/>
            <p:cNvSpPr txBox="1"/>
            <p:nvPr/>
          </p:nvSpPr>
          <p:spPr>
            <a:xfrm>
              <a:off x="2968625" y="3340447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방법 및 환경</a:t>
              </a: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2133600" y="3910013"/>
            <a:ext cx="4724400" cy="685800"/>
            <a:chOff x="2133600" y="4242147"/>
            <a:chExt cx="4724400" cy="685800"/>
          </a:xfrm>
        </p:grpSpPr>
        <p:sp>
          <p:nvSpPr>
            <p:cNvPr id="83" name="Google Shape;83;p2"/>
            <p:cNvSpPr/>
            <p:nvPr/>
          </p:nvSpPr>
          <p:spPr>
            <a:xfrm>
              <a:off x="2514600" y="4308822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33600" y="4242147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2968625" y="4354859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업무 분담</a:t>
              </a: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2133600" y="4410075"/>
            <a:ext cx="4724400" cy="685800"/>
            <a:chOff x="2133600" y="4691409"/>
            <a:chExt cx="4724400" cy="685800"/>
          </a:xfrm>
        </p:grpSpPr>
        <p:sp>
          <p:nvSpPr>
            <p:cNvPr id="87" name="Google Shape;87;p2"/>
            <p:cNvSpPr/>
            <p:nvPr/>
          </p:nvSpPr>
          <p:spPr>
            <a:xfrm>
              <a:off x="2514600" y="480888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33600" y="4691409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2"/>
            <p:cNvSpPr txBox="1"/>
            <p:nvPr/>
          </p:nvSpPr>
          <p:spPr>
            <a:xfrm>
              <a:off x="2968625" y="4854922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종합설계 수행일정</a:t>
              </a:r>
              <a:endParaRPr/>
            </a:p>
          </p:txBody>
        </p:sp>
      </p:grpSp>
      <p:grpSp>
        <p:nvGrpSpPr>
          <p:cNvPr id="90" name="Google Shape;90;p2"/>
          <p:cNvGrpSpPr/>
          <p:nvPr/>
        </p:nvGrpSpPr>
        <p:grpSpPr>
          <a:xfrm>
            <a:off x="2133600" y="4957763"/>
            <a:ext cx="4724400" cy="685800"/>
            <a:chOff x="2133600" y="5191472"/>
            <a:chExt cx="4724400" cy="685800"/>
          </a:xfrm>
        </p:grpSpPr>
        <p:sp>
          <p:nvSpPr>
            <p:cNvPr id="91" name="Google Shape;91;p2"/>
            <p:cNvSpPr/>
            <p:nvPr/>
          </p:nvSpPr>
          <p:spPr>
            <a:xfrm>
              <a:off x="2514600" y="531053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9C215"/>
                </a:gs>
                <a:gs pos="50000">
                  <a:srgbClr val="F7F2CD"/>
                </a:gs>
                <a:gs pos="100000">
                  <a:srgbClr val="D9C215"/>
                </a:gs>
              </a:gsLst>
              <a:lin ang="5400000" scaled="0"/>
            </a:gra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133600" y="5191472"/>
              <a:ext cx="685800" cy="685800"/>
            </a:xfrm>
            <a:prstGeom prst="diamond">
              <a:avLst/>
            </a:prstGeom>
            <a:solidFill>
              <a:srgbClr val="D9C215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2987675" y="5366097"/>
              <a:ext cx="3529013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참고문헌</a:t>
              </a:r>
              <a:endParaRPr/>
            </a:p>
          </p:txBody>
        </p:sp>
      </p:grp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500063" y="142875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및 개요</a:t>
            </a:r>
            <a:endParaRPr dirty="0"/>
          </a:p>
          <a:p>
            <a:pPr marL="0" lvl="0" indent="4572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전국에 모든 시군 이상 지역으로 여행을 떠날 수 있게 도와주는 앱이다.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국내 다양한 지역을 여행지로 추천하고 월별로 방문하기 좋은 지역에 대한 정보를 푸시 알림으로 제공한다. 방문한 지역은 계절에 따라 다른 색으로 표시한다. 색칠된 지역을 선택하면 당시 포스팅한 사진과 기록을 확인할 수 있다.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선정 배경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수많은 지역을 방문하며 추억을 기록하고자 하는 사람들의 요구 사항을 파악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여행 정보 제공 앱 이용자들의 불편함 호소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시중에 있는 여행 앱들은 해외여행지 위주의 서비스를 제공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여행자들을 위한 전국 일주 애플리케이션을 주제로 선정</a:t>
            </a:r>
            <a:endParaRPr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457200" y="1241425"/>
            <a:ext cx="8229600" cy="47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필요성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여행 기록을 </a:t>
            </a:r>
            <a:r>
              <a:rPr lang="ko-KR" sz="1800" b="0" dirty="0" err="1">
                <a:latin typeface="Arial"/>
                <a:ea typeface="Arial"/>
                <a:cs typeface="Arial"/>
                <a:sym typeface="Arial"/>
              </a:rPr>
              <a:t>시각화하여</a:t>
            </a: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 전국 일주를 목표로 하는 사용자에게 다음 여행 계획을 세울 수 있도록 해줘야 함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방문한 여행지를 지도를 통해 가시적으로 확인할 수 있는 앱은 찾을 수 있지만 이외의 기능은 제공하지 않기 때문에 여행에 도움을 주는 앱으로 매력은 없음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외국 도시를 여행할 때 도움을 주는 앱은 있지만 국내에는 유명 여행지를 제외하면 시군 단위 지역을 여행지로 소개하는 앱은 찾아보기 힘듦.</a:t>
            </a:r>
            <a:endParaRPr lang="en-US" altLang="ko-KR"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800"/>
              <a:buFont typeface="Wingdings" pitchFamily="2" charset="2"/>
              <a:buChar char="v"/>
            </a:pPr>
            <a:r>
              <a:rPr lang="ko-KR" dirty="0">
                <a:latin typeface="Arial"/>
                <a:ea typeface="Arial"/>
                <a:cs typeface="Arial"/>
                <a:sym typeface="Arial"/>
              </a:rPr>
              <a:t>이 주제를 통해서 무엇을 얻고자 하는지 설명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다녀온 국내 여행</a:t>
            </a:r>
            <a:r>
              <a:rPr lang="ko-KR" altLang="en-US" sz="1800" b="0" dirty="0">
                <a:latin typeface="Arial"/>
                <a:ea typeface="Arial"/>
                <a:cs typeface="Arial"/>
                <a:sym typeface="Arial"/>
              </a:rPr>
              <a:t>을</a:t>
            </a: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 기록하</a:t>
            </a:r>
            <a:r>
              <a:rPr lang="ko-KR" altLang="en-US" sz="1800" b="0" dirty="0">
                <a:latin typeface="Arial"/>
                <a:ea typeface="Arial"/>
                <a:cs typeface="Arial"/>
                <a:sym typeface="Arial"/>
              </a:rPr>
              <a:t>여 기억하고자</a:t>
            </a: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 함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17145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ko-KR" dirty="0"/>
              <a:t>	</a:t>
            </a:r>
            <a:endParaRPr dirty="0"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관련 연구 및 사례</a:t>
            </a:r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6" name="Google Shape;116;p5"/>
          <p:cNvGraphicFramePr/>
          <p:nvPr>
            <p:extLst>
              <p:ext uri="{D42A27DB-BD31-4B8C-83A1-F6EECF244321}">
                <p14:modId xmlns:p14="http://schemas.microsoft.com/office/powerpoint/2010/main" val="4152238324"/>
              </p:ext>
            </p:extLst>
          </p:nvPr>
        </p:nvGraphicFramePr>
        <p:xfrm>
          <a:off x="637150" y="1212040"/>
          <a:ext cx="7869700" cy="3291720"/>
        </p:xfrm>
        <a:graphic>
          <a:graphicData uri="http://schemas.openxmlformats.org/drawingml/2006/table">
            <a:tbl>
              <a:tblPr>
                <a:noFill/>
                <a:tableStyleId>{B80206DC-E9B5-43CA-8307-230004C4CE73}</a:tableStyleId>
              </a:tblPr>
              <a:tblGrid>
                <a:gridCol w="159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/>
                        <a:t>서비스 이름</a:t>
                      </a:r>
                      <a:endParaRPr sz="12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/>
                        <a:t>내용</a:t>
                      </a:r>
                      <a:endParaRPr sz="12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대동여행지도</a:t>
                      </a:r>
                      <a:endParaRPr sz="120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지역별로 정해진 하루 일과로 짜인 여행 코스를 제공한다.</a:t>
                      </a: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여행 코스에서 장소에 대한 상세 정보를 볼  수 있고 제공하는 장소 이외에 주변 장소와 현재 위치 정보를 기반으로 한 서비스를 제공한다.</a:t>
                      </a: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 err="1"/>
                        <a:t>Kakao에서</a:t>
                      </a:r>
                      <a:r>
                        <a:rPr lang="ko-KR" sz="1200" dirty="0"/>
                        <a:t> 제공하는 지도 </a:t>
                      </a:r>
                      <a:r>
                        <a:rPr lang="ko-KR" sz="1200" dirty="0" err="1"/>
                        <a:t>api를</a:t>
                      </a:r>
                      <a:r>
                        <a:rPr lang="ko-KR" sz="1200" dirty="0"/>
                        <a:t> 통해 장소 정보를 제공한다.</a:t>
                      </a:r>
                      <a:endParaRPr sz="120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여다</a:t>
                      </a:r>
                      <a:endParaRPr sz="120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인원과 출발지, 이용자의 선호와 취향을 파악할 수 있도록 여행 프로필을 </a:t>
                      </a:r>
                      <a:r>
                        <a:rPr lang="ko-KR" sz="1200" dirty="0" err="1"/>
                        <a:t>입력받고</a:t>
                      </a:r>
                      <a:r>
                        <a:rPr lang="ko-KR" sz="1200" dirty="0"/>
                        <a:t> 이를 바탕으로 여행 일정을 제공한다.</a:t>
                      </a: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지난 여행을 저장하여 기간별로 볼 수 있고 </a:t>
                      </a:r>
                      <a:r>
                        <a:rPr lang="ko-KR" sz="1200" dirty="0" err="1"/>
                        <a:t>goole과</a:t>
                      </a:r>
                      <a:r>
                        <a:rPr lang="ko-KR" sz="1200" dirty="0"/>
                        <a:t> 네이버를 연동하여 장소 정보를 제공한다.</a:t>
                      </a: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 err="1"/>
                        <a:t>Kakao와</a:t>
                      </a:r>
                      <a:r>
                        <a:rPr lang="ko-KR" sz="1200" dirty="0"/>
                        <a:t> </a:t>
                      </a:r>
                      <a:r>
                        <a:rPr lang="ko-KR" sz="1200" dirty="0" err="1"/>
                        <a:t>Tmap</a:t>
                      </a:r>
                      <a:r>
                        <a:rPr lang="ko-KR" sz="1200" dirty="0"/>
                        <a:t>, </a:t>
                      </a:r>
                      <a:r>
                        <a:rPr lang="ko-KR" sz="1200" dirty="0" err="1"/>
                        <a:t>Naver의</a:t>
                      </a:r>
                      <a:r>
                        <a:rPr lang="ko-KR" sz="1200" dirty="0"/>
                        <a:t> </a:t>
                      </a:r>
                      <a:r>
                        <a:rPr lang="ko-KR" sz="1200" dirty="0" err="1"/>
                        <a:t>api를</a:t>
                      </a:r>
                      <a:r>
                        <a:rPr lang="ko-KR" sz="1200" dirty="0"/>
                        <a:t> 통해 길 안내를 연동하고 여행지 코스별 이동거리도 제공한다.</a:t>
                      </a:r>
                      <a:endParaRPr sz="120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 err="1"/>
                        <a:t>Visited</a:t>
                      </a:r>
                      <a:r>
                        <a:rPr lang="ko-KR" sz="1200" dirty="0"/>
                        <a:t> </a:t>
                      </a:r>
                      <a:r>
                        <a:rPr lang="ko-KR" sz="1200" dirty="0" err="1"/>
                        <a:t>Korea</a:t>
                      </a:r>
                      <a:r>
                        <a:rPr lang="ko-KR" sz="1200" dirty="0"/>
                        <a:t> </a:t>
                      </a:r>
                      <a:r>
                        <a:rPr lang="ko-KR" sz="1200" dirty="0" err="1"/>
                        <a:t>Map</a:t>
                      </a:r>
                      <a:endParaRPr sz="120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앱 접속 시 행정구역(도/특별시/광역시)</a:t>
                      </a:r>
                      <a:r>
                        <a:rPr lang="ko-KR" sz="1200" dirty="0" err="1"/>
                        <a:t>으로</a:t>
                      </a:r>
                      <a:r>
                        <a:rPr lang="ko-KR" sz="1200" dirty="0"/>
                        <a:t> 나눈 대한민국 지도를 제공하고, 시/군/구로 나누어진 지역 추가 항목에서 사용자가 방문했던 지역을 선택하면 지역별로 지도를 색칠하고 방문율을 퍼센트로 보여준다.  </a:t>
                      </a:r>
                      <a:endParaRPr sz="120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Google Shape;117;p5"/>
          <p:cNvSpPr txBox="1"/>
          <p:nvPr/>
        </p:nvSpPr>
        <p:spPr>
          <a:xfrm>
            <a:off x="637150" y="4599549"/>
            <a:ext cx="78696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이외에 완성도가 높은 여행 앱들을 선별하여 조사해 보았지만 여행지 기록, 여행지 추천, 여행 일정, 여행 경로를 제공하는 기능을 통합적으로 제공하는 앱은 없었고, UI 구성 또한 매우 부족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함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따라서 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본 시스템은 여러 기능을 일원화하여 통합적으로 제공하고 사용자의 편의성을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증대시키는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UI를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구성하여 더 우수함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목표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457200" y="1070768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최종 목표</a:t>
            </a:r>
            <a:endParaRPr sz="180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rPr lang="ko-KR" sz="1600" b="0" dirty="0"/>
              <a:t>지역에 대한 데이터와 사용자 성향을 분석하여 기존 여행지 제공 서비스 품질을 개선시키며 개인이 방문한 장소를 국내 기준으로 상세히 기록할 수 있고, 사용자 맞춤 여행지를 제공하는 여행 플랫폼 개발을 목표로 한다.</a:t>
            </a:r>
            <a:endParaRPr sz="1600" b="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endParaRPr sz="1600" b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❖"/>
            </a:pPr>
            <a:r>
              <a:rPr lang="ko-KR" sz="1800" dirty="0"/>
              <a:t>최종 목표로 하는 성능 지표</a:t>
            </a:r>
            <a:endParaRPr lang="en-US" altLang="ko-KR"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800" b="0" dirty="0">
                <a:solidFill>
                  <a:srgbClr val="000000"/>
                </a:solidFill>
              </a:rPr>
              <a:t>	</a:t>
            </a:r>
            <a:r>
              <a:rPr lang="ko-KR" sz="1600" b="0" dirty="0" err="1">
                <a:solidFill>
                  <a:srgbClr val="000000"/>
                </a:solidFill>
              </a:rPr>
              <a:t>DB에</a:t>
            </a:r>
            <a:r>
              <a:rPr lang="ko-KR" sz="1600" b="0" dirty="0">
                <a:solidFill>
                  <a:srgbClr val="000000"/>
                </a:solidFill>
              </a:rPr>
              <a:t> 구성된 데이터 건수: 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	</a:t>
            </a:r>
            <a:r>
              <a:rPr lang="ko-KR" sz="1600" b="0" dirty="0">
                <a:solidFill>
                  <a:srgbClr val="000000"/>
                </a:solidFill>
              </a:rPr>
              <a:t>관광지 약 660개 + 시 군 약 160개 + 맛집 약 </a:t>
            </a:r>
            <a:r>
              <a:rPr lang="en-US" altLang="ko-KR" sz="1600" b="0" dirty="0">
                <a:solidFill>
                  <a:srgbClr val="000000"/>
                </a:solidFill>
              </a:rPr>
              <a:t>280</a:t>
            </a:r>
            <a:r>
              <a:rPr lang="ko-KR" sz="1600" b="0" dirty="0">
                <a:solidFill>
                  <a:srgbClr val="000000"/>
                </a:solidFill>
              </a:rPr>
              <a:t>개 =</a:t>
            </a:r>
            <a:r>
              <a:rPr lang="ko-KR" altLang="en-US" sz="1600" b="0" dirty="0">
                <a:solidFill>
                  <a:srgbClr val="000000"/>
                </a:solidFill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</a:rPr>
              <a:t>111</a:t>
            </a:r>
            <a:r>
              <a:rPr lang="ko-KR" sz="1600" b="0" dirty="0">
                <a:solidFill>
                  <a:srgbClr val="000000"/>
                </a:solidFill>
              </a:rPr>
              <a:t>0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</a:t>
            </a:r>
            <a:r>
              <a:rPr lang="ko-KR" sz="1600" b="0" dirty="0">
                <a:solidFill>
                  <a:srgbClr val="000000"/>
                </a:solidFill>
              </a:rPr>
              <a:t>DB 연동 및 데이터 요청에 따른 응답속도: 3초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설정한 시간에서 추천 여행지 푸시 알림을 반환하는 속도: 3초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연동 플랫폼 건수: 4 건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동시 </a:t>
            </a:r>
            <a:r>
              <a:rPr lang="ko-KR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접속자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수:  300명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</a:rPr>
              <a:t>	  </a:t>
            </a:r>
            <a:endParaRPr sz="10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0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</a:t>
            </a:r>
            <a:r>
              <a:rPr lang="ko-KR" altLang="en-US" dirty="0"/>
              <a:t>범위</a:t>
            </a:r>
            <a:endParaRPr dirty="0"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500063" y="877420"/>
            <a:ext cx="8229600" cy="526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1600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전국에 있는 모든 시 군 단위 지역을 여행할 수 있게 다양한 정보를 수집하여 저장 후 </a:t>
            </a:r>
            <a:r>
              <a:rPr lang="en-US" altLang="ko-KR" dirty="0"/>
              <a:t>API</a:t>
            </a:r>
            <a:r>
              <a:rPr lang="ko-KR" altLang="en-US" dirty="0"/>
              <a:t>로 구축</a:t>
            </a:r>
            <a:endParaRPr lang="en-US" altLang="ko-K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개인별 전국 일주 완료 정도를 퍼센트로 계산하여 제공</a:t>
            </a:r>
            <a:endParaRPr lang="en-US" altLang="ko-K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다녀온 지역은 계절에 따라 다른 색으로 표시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색으로 표시된 지역을 터치하면 여행 당시 찍어서 포스팅한 사진과 메모를 표시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월별로 방문하기 좋은 지역을 매달 아이폰 푸시 알림으로 제공</a:t>
            </a:r>
            <a:endParaRPr lang="en-US" altLang="ko-KR" dirty="0"/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내용</a:t>
            </a:r>
            <a:endParaRPr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38" y="1174687"/>
            <a:ext cx="8409523" cy="45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내용</a:t>
            </a:r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500063" y="895350"/>
            <a:ext cx="8229600" cy="5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 개발 예상 결과물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/>
              <a:t>전국 </a:t>
            </a:r>
            <a:r>
              <a:rPr lang="en-US" altLang="ko-KR" dirty="0"/>
              <a:t>160</a:t>
            </a:r>
            <a:r>
              <a:rPr lang="ko-KR" altLang="en-US" dirty="0"/>
              <a:t>개 시군 단위에 관한 정보를 담고 있는 자</a:t>
            </a:r>
            <a:r>
              <a:rPr lang="ko-KR" altLang="en-US" sz="2000" dirty="0"/>
              <a:t>체 </a:t>
            </a:r>
            <a:r>
              <a:rPr lang="en-US" altLang="ko-KR" sz="2000" dirty="0"/>
              <a:t>API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이용하여 본인이 방문한 여행지를 색칠하고</a:t>
            </a:r>
            <a:r>
              <a:rPr lang="en-US" altLang="ko-KR" sz="2000" dirty="0"/>
              <a:t>,</a:t>
            </a:r>
            <a:r>
              <a:rPr lang="ko-KR" altLang="en-US" sz="2000" dirty="0"/>
              <a:t> 방문하는 지역에 있는 명소를 추천</a:t>
            </a:r>
            <a:r>
              <a:rPr lang="ko-KR" altLang="en-US" dirty="0"/>
              <a:t>하</a:t>
            </a:r>
            <a:r>
              <a:rPr lang="ko-KR" altLang="en-US" sz="2000" dirty="0"/>
              <a:t>는 서비스를 제공하는 </a:t>
            </a:r>
            <a:r>
              <a:rPr lang="en-US" altLang="ko-KR" sz="2000" dirty="0"/>
              <a:t>iOS</a:t>
            </a:r>
            <a:r>
              <a:rPr lang="ko-KR" altLang="en-US" sz="2000" dirty="0"/>
              <a:t> 전용 어플리케이션</a:t>
            </a:r>
            <a:r>
              <a:rPr lang="en-US" altLang="ko-KR" sz="2000" dirty="0"/>
              <a:t>,</a:t>
            </a:r>
            <a:r>
              <a:rPr lang="ko-KR" altLang="en-US" sz="2000" dirty="0"/>
              <a:t> 방방곡곡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dirty="0"/>
          </a:p>
        </p:txBody>
      </p:sp>
      <p:sp>
        <p:nvSpPr>
          <p:cNvPr id="145" name="Google Shape;145;p11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758</Words>
  <Application>Microsoft Office PowerPoint</Application>
  <PresentationFormat>화면 슬라이드 쇼(4:3)</PresentationFormat>
  <Paragraphs>133</Paragraphs>
  <Slides>15</Slides>
  <Notes>15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Noto Sans Symbols</vt:lpstr>
      <vt:lpstr>Malgun Gothic</vt:lpstr>
      <vt:lpstr>Arial</vt:lpstr>
      <vt:lpstr>Verdana</vt:lpstr>
      <vt:lpstr>Wingdings</vt:lpstr>
      <vt:lpstr>228TGp_well-being_light</vt:lpstr>
      <vt:lpstr>Photoshop.Image.7</vt:lpstr>
      <vt:lpstr>전국 일주 애플리케이션, 방방곡곡 Application for round the country trip, BBGG</vt:lpstr>
      <vt:lpstr>차        례</vt:lpstr>
      <vt:lpstr>주제 개요</vt:lpstr>
      <vt:lpstr>주제 개요</vt:lpstr>
      <vt:lpstr>관련 연구 및 사례</vt:lpstr>
      <vt:lpstr>개발 목표</vt:lpstr>
      <vt:lpstr>개발 범위</vt:lpstr>
      <vt:lpstr>개발 내용</vt:lpstr>
      <vt:lpstr>개발 내용</vt:lpstr>
      <vt:lpstr>개발 방법 및 환경</vt:lpstr>
      <vt:lpstr>개발 방법 및 환경</vt:lpstr>
      <vt:lpstr>업무 분담</vt:lpstr>
      <vt:lpstr>종합설계 수행일정</vt:lpstr>
      <vt:lpstr>GitHub</vt:lpstr>
      <vt:lpstr>고맙습니다.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전국 일주 애플리케이션, 방방곡곡 Application for round the country trip, BBGG</dc:title>
  <dc:creator>공학교육인증</dc:creator>
  <cp:lastModifiedBy>jeon gwangil</cp:lastModifiedBy>
  <cp:revision>3</cp:revision>
  <dcterms:created xsi:type="dcterms:W3CDTF">2007-05-11T05:56:01Z</dcterms:created>
  <dcterms:modified xsi:type="dcterms:W3CDTF">2022-12-23T01:34:44Z</dcterms:modified>
</cp:coreProperties>
</file>